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sldIdLst>
    <p:sldId id="263" r:id="rId2"/>
    <p:sldId id="264" r:id="rId3"/>
    <p:sldId id="265" r:id="rId4"/>
    <p:sldId id="266" r:id="rId5"/>
    <p:sldId id="289" r:id="rId6"/>
    <p:sldId id="268" r:id="rId7"/>
    <p:sldId id="269" r:id="rId8"/>
    <p:sldId id="271" r:id="rId9"/>
    <p:sldId id="273" r:id="rId10"/>
    <p:sldId id="274" r:id="rId11"/>
    <p:sldId id="275" r:id="rId12"/>
    <p:sldId id="277" r:id="rId13"/>
    <p:sldId id="288" r:id="rId14"/>
    <p:sldId id="279" r:id="rId15"/>
    <p:sldId id="280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04524-DDBE-48B5-8894-30303214A6E9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BCB66-BF95-4327-AA8E-ECECE8F3E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BCB66-BF95-4327-AA8E-ECECE8F3E7D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770473">
              <a:spcBef>
                <a:spcPct val="0"/>
              </a:spcBef>
            </a:pPr>
            <a:endParaRPr lang="nl-NL" sz="20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770473">
              <a:spcBef>
                <a:spcPct val="0"/>
              </a:spcBef>
            </a:pPr>
            <a:endParaRPr lang="nl-NL" sz="20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036" y="8685789"/>
            <a:ext cx="2972639" cy="456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2" tIns="45716" rIns="91432" bIns="45716"/>
          <a:lstStyle/>
          <a:p>
            <a:fld id="{DA5D82FA-B2D9-4120-A315-48156F4FA2B4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036" y="8685789"/>
            <a:ext cx="2972639" cy="456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2" tIns="45716" rIns="91432" bIns="45716"/>
          <a:lstStyle/>
          <a:p>
            <a:fld id="{3498F638-4BB6-41DB-9F95-CD9EE79E2F67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99225"/>
            <a:ext cx="2438400" cy="244475"/>
          </a:xfrm>
          <a:ln/>
        </p:spPr>
        <p:txBody>
          <a:bodyPr/>
          <a:lstStyle>
            <a:lvl1pPr>
              <a:defRPr/>
            </a:lvl1pPr>
          </a:lstStyle>
          <a:p>
            <a:fld id="{1D0C16A6-7170-49D5-8AA0-CDDB4BAD19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685800" y="64389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International</a:t>
            </a:r>
            <a:r>
              <a:rPr lang="en-US" sz="2000" b="1" baseline="0" dirty="0" smtClean="0">
                <a:solidFill>
                  <a:schemeClr val="bg1"/>
                </a:solidFill>
                <a:latin typeface="Calibri" pitchFamily="34" charset="0"/>
              </a:rPr>
              <a:t> Symposium on Low Power Electronics and Design</a:t>
            </a: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0C16A6-7170-49D5-8AA0-CDDB4BAD1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0C16A6-7170-49D5-8AA0-CDDB4BAD1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0C16A6-7170-49D5-8AA0-CDDB4BAD1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0C16A6-7170-49D5-8AA0-CDDB4BAD1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 smtClean="0"/>
              <a:t>Click icon to add picture</a:t>
            </a:r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0C16A6-7170-49D5-8AA0-CDDB4BAD1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zh-TW" sz="2600" b="1" dirty="0">
              <a:solidFill>
                <a:schemeClr val="bg1"/>
              </a:solidFill>
              <a:latin typeface="Arial Narrow" pitchFamily="34" charset="0"/>
              <a:ea typeface="新細明體" pitchFamily="18" charset="-12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477000"/>
            <a:ext cx="2438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  <a:latin typeface="Arial" charset="0"/>
                <a:ea typeface="新細明體" pitchFamily="18" charset="-120"/>
              </a:defRPr>
            </a:lvl1pPr>
          </a:lstStyle>
          <a:p>
            <a:fld id="{1D0C16A6-7170-49D5-8AA0-CDDB4BAD1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8" r:id="rId4"/>
    <p:sldLayoutId id="2147483669" r:id="rId5"/>
    <p:sldLayoutId id="2147483670" r:id="rId6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5613" y="685800"/>
            <a:ext cx="8154987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Low-Power Sub-</a:t>
            </a:r>
            <a:r>
              <a:rPr lang="en-US" sz="4000" b="1" kern="0" dirty="0" smtClean="0">
                <a:solidFill>
                  <a:srgbClr val="003399"/>
                </a:solidFill>
                <a:latin typeface="Calibri" pitchFamily="34" charset="0"/>
                <a:ea typeface="+mj-ea"/>
                <a:cs typeface="Arial" pitchFamily="34" charset="0"/>
              </a:rPr>
              <a:t>Threshold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Design of Secure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 Physical </a:t>
            </a:r>
            <a:r>
              <a:rPr kumimoji="0" lang="en-US" sz="4000" b="1" i="0" u="none" strike="noStrike" kern="0" cap="none" spc="0" normalizeH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Unclonable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 Functions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2895600"/>
            <a:ext cx="8743950" cy="285719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tabLst>
                <a:tab pos="5486400" algn="l"/>
              </a:tabLst>
            </a:pPr>
            <a:r>
              <a:rPr lang="en-US" altLang="ko-KR" sz="3200" b="1" baseline="30000" dirty="0" smtClean="0">
                <a:latin typeface="Calibri" pitchFamily="34" charset="0"/>
                <a:ea typeface="Gulim" pitchFamily="34" charset="-127"/>
                <a:cs typeface="Arial" pitchFamily="34" charset="0"/>
              </a:rPr>
              <a:t>1</a:t>
            </a:r>
            <a:r>
              <a:rPr lang="en-US" altLang="ko-KR" sz="3200" b="1" dirty="0" smtClean="0">
                <a:latin typeface="Calibri" pitchFamily="34" charset="0"/>
                <a:ea typeface="Gulim" pitchFamily="34" charset="-127"/>
                <a:cs typeface="Arial" pitchFamily="34" charset="0"/>
              </a:rPr>
              <a:t>Lang Lin, </a:t>
            </a:r>
            <a:r>
              <a:rPr lang="en-US" altLang="ko-KR" sz="3200" b="1" baseline="30000" dirty="0" smtClean="0">
                <a:latin typeface="Calibri" pitchFamily="34" charset="0"/>
                <a:ea typeface="Gulim" pitchFamily="34" charset="-127"/>
                <a:cs typeface="Arial" pitchFamily="34" charset="0"/>
              </a:rPr>
              <a:t>2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Dan Holcomb, </a:t>
            </a:r>
            <a:r>
              <a:rPr lang="en-US" altLang="ko-KR" sz="3200" b="1" baseline="30000" dirty="0" smtClean="0">
                <a:latin typeface="Calibri" pitchFamily="34" charset="0"/>
                <a:ea typeface="Gulim" pitchFamily="34" charset="-127"/>
                <a:cs typeface="Arial" pitchFamily="34" charset="0"/>
              </a:rPr>
              <a:t>1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Dilip Kumar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Krishnappa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baseline="30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Prasad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Shabadi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, and </a:t>
            </a:r>
            <a:r>
              <a:rPr lang="en-US" sz="3200" b="1" baseline="30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Wayne Burleson</a:t>
            </a:r>
            <a:endParaRPr lang="en-US" altLang="ko-KR" sz="3200" b="1" dirty="0">
              <a:latin typeface="Calibri" pitchFamily="34" charset="0"/>
              <a:ea typeface="Gulim" pitchFamily="34" charset="-127"/>
              <a:cs typeface="Arial" pitchFamily="34" charset="0"/>
            </a:endParaRPr>
          </a:p>
          <a:p>
            <a:pPr algn="ctr" eaLnBrk="0" hangingPunct="0">
              <a:tabLst>
                <a:tab pos="5486400" algn="l"/>
              </a:tabLst>
            </a:pPr>
            <a:endParaRPr lang="en-US" altLang="ko-KR" sz="2400" b="1" dirty="0"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lvl="2">
              <a:lnSpc>
                <a:spcPts val="1600"/>
              </a:lnSpc>
              <a:spcBef>
                <a:spcPts val="600"/>
              </a:spcBef>
            </a:pP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1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Department of Electrical and Computer Engineering</a:t>
            </a:r>
          </a:p>
          <a:p>
            <a:pPr lvl="2">
              <a:lnSpc>
                <a:spcPts val="1600"/>
              </a:lnSpc>
              <a:spcBef>
                <a:spcPts val="600"/>
              </a:spcBef>
            </a:pP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University of Massachusetts, Amherst, USA</a:t>
            </a:r>
          </a:p>
          <a:p>
            <a:pPr lvl="2">
              <a:lnSpc>
                <a:spcPts val="1600"/>
              </a:lnSpc>
              <a:spcBef>
                <a:spcPts val="600"/>
              </a:spcBef>
            </a:pPr>
            <a:endParaRPr lang="en-US" sz="2400" i="1" dirty="0" smtClean="0">
              <a:latin typeface="Calibri" pitchFamily="34" charset="0"/>
              <a:cs typeface="Calibri" pitchFamily="34" charset="0"/>
            </a:endParaRPr>
          </a:p>
          <a:p>
            <a:pPr lvl="2">
              <a:lnSpc>
                <a:spcPts val="1600"/>
              </a:lnSpc>
              <a:spcBef>
                <a:spcPts val="600"/>
              </a:spcBef>
            </a:pP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2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Department of Electrical Engineering and Computer Sciences</a:t>
            </a:r>
          </a:p>
          <a:p>
            <a:pPr lvl="2">
              <a:lnSpc>
                <a:spcPts val="1600"/>
              </a:lnSpc>
              <a:spcBef>
                <a:spcPts val="600"/>
              </a:spcBef>
            </a:pP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University of California, Berkeley, USA</a:t>
            </a:r>
            <a:endParaRPr lang="en-US" sz="24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38" y="4114800"/>
            <a:ext cx="774700" cy="7937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5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953000"/>
            <a:ext cx="804863" cy="8048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Evaluation: Reliability</a:t>
            </a:r>
          </a:p>
        </p:txBody>
      </p:sp>
      <p:sp>
        <p:nvSpPr>
          <p:cNvPr id="15363" name="内容占位符 2"/>
          <p:cNvSpPr>
            <a:spLocks noGrp="1"/>
          </p:cNvSpPr>
          <p:nvPr>
            <p:ph idx="1"/>
          </p:nvPr>
        </p:nvSpPr>
        <p:spPr>
          <a:xfrm>
            <a:off x="152400" y="884237"/>
            <a:ext cx="86868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Deals with bias (common-mode) but not noise</a:t>
            </a:r>
          </a:p>
          <a:p>
            <a:pPr eaLnBrk="1" hangingPunct="1"/>
            <a:r>
              <a:rPr lang="en-US" sz="2800" dirty="0" smtClean="0"/>
              <a:t>Supply voltage / temperature reliability</a:t>
            </a:r>
          </a:p>
          <a:p>
            <a:pPr lvl="1" eaLnBrk="1" hangingPunct="1"/>
            <a:r>
              <a:rPr lang="en-US" sz="2400" dirty="0" smtClean="0"/>
              <a:t>Give ±0.05V </a:t>
            </a:r>
            <a:r>
              <a:rPr lang="en-US" sz="2400" dirty="0" err="1" smtClean="0"/>
              <a:t>Vdd</a:t>
            </a:r>
            <a:r>
              <a:rPr lang="en-US" sz="2400" dirty="0" smtClean="0"/>
              <a:t> bias on sub-</a:t>
            </a:r>
            <a:r>
              <a:rPr lang="en-US" sz="2400" dirty="0" err="1" smtClean="0"/>
              <a:t>th</a:t>
            </a:r>
            <a:r>
              <a:rPr lang="en-US" sz="2400" dirty="0" smtClean="0"/>
              <a:t> (0.4V) and super-</a:t>
            </a:r>
            <a:r>
              <a:rPr lang="en-US" sz="2400" dirty="0" err="1" smtClean="0"/>
              <a:t>th</a:t>
            </a:r>
            <a:r>
              <a:rPr lang="en-US" sz="2400" dirty="0" smtClean="0"/>
              <a:t> (1V)</a:t>
            </a:r>
            <a:endParaRPr lang="en-US" sz="2800" dirty="0" smtClean="0"/>
          </a:p>
          <a:p>
            <a:pPr lvl="1" eaLnBrk="1" hangingPunct="1"/>
            <a:r>
              <a:rPr lang="en-US" sz="2400" dirty="0" smtClean="0"/>
              <a:t>Vary the temperature @ -5°C, 55°C, 85°C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99" y="2971800"/>
            <a:ext cx="6705601" cy="340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963" y="146050"/>
            <a:ext cx="8504237" cy="6794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Evaluation: Security</a:t>
            </a:r>
          </a:p>
        </p:txBody>
      </p:sp>
      <p:sp>
        <p:nvSpPr>
          <p:cNvPr id="16387" name="内容占位符 2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5638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Software modeling attacks</a:t>
            </a:r>
          </a:p>
          <a:p>
            <a:pPr lvl="1" eaLnBrk="1" hangingPunct="1"/>
            <a:r>
              <a:rPr lang="en-US" sz="2400" dirty="0" smtClean="0"/>
              <a:t>Observe many CRPs of a PUF to model and predict its delay behavior</a:t>
            </a:r>
          </a:p>
          <a:p>
            <a:pPr lvl="1" eaLnBrk="1" hangingPunct="1"/>
            <a:r>
              <a:rPr lang="en-US" sz="2400" dirty="0" smtClean="0"/>
              <a:t>Assumption: 256 </a:t>
            </a:r>
            <a:r>
              <a:rPr lang="en-US" sz="2400" dirty="0" err="1" smtClean="0"/>
              <a:t>CRPs</a:t>
            </a:r>
            <a:r>
              <a:rPr lang="en-US" sz="2400" dirty="0" smtClean="0"/>
              <a:t> are known to attackers</a:t>
            </a:r>
          </a:p>
          <a:p>
            <a:pPr lvl="1" eaLnBrk="1" hangingPunct="1"/>
            <a:r>
              <a:rPr lang="en-US" sz="2400" dirty="0" smtClean="0"/>
              <a:t>Prediction accuracy close to 90% for both sub-threshold and super-threshold designs</a:t>
            </a:r>
          </a:p>
          <a:p>
            <a:r>
              <a:rPr lang="en-US" sz="2800" dirty="0" smtClean="0"/>
              <a:t>Power side-channel analysis attacks</a:t>
            </a:r>
          </a:p>
          <a:p>
            <a:pPr lvl="1"/>
            <a:r>
              <a:rPr lang="en-US" sz="2400" dirty="0" smtClean="0"/>
              <a:t>Measure and analyze the transient power of PUF to extract the response bits</a:t>
            </a:r>
          </a:p>
          <a:p>
            <a:pPr lvl="1"/>
            <a:r>
              <a:rPr lang="en-US" sz="2400" dirty="0" smtClean="0"/>
              <a:t>Assumption: physical implementation of PUF consumes data-dependent power </a:t>
            </a:r>
          </a:p>
          <a:p>
            <a:pPr lvl="1"/>
            <a:r>
              <a:rPr lang="en-US" sz="2400" dirty="0" smtClean="0"/>
              <a:t>Sub-threshold PUF achieves 2X smaller correlation coefficient (simulated power traces and response bits) </a:t>
            </a:r>
          </a:p>
          <a:p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Conclusive Results</a:t>
            </a:r>
          </a:p>
        </p:txBody>
      </p:sp>
      <p:sp>
        <p:nvSpPr>
          <p:cNvPr id="18435" name="内容占位符 2"/>
          <p:cNvSpPr>
            <a:spLocks noGrp="1"/>
          </p:cNvSpPr>
          <p:nvPr>
            <p:ph idx="1"/>
          </p:nvPr>
        </p:nvSpPr>
        <p:spPr>
          <a:xfrm>
            <a:off x="306388" y="860425"/>
            <a:ext cx="8609012" cy="5311775"/>
          </a:xfrm>
        </p:spPr>
        <p:txBody>
          <a:bodyPr/>
          <a:lstStyle/>
          <a:p>
            <a:r>
              <a:rPr lang="en-US" sz="2800" dirty="0" smtClean="0"/>
              <a:t>A complete 64-stage PUF design</a:t>
            </a:r>
          </a:p>
          <a:p>
            <a:pPr lvl="1"/>
            <a:r>
              <a:rPr lang="en-US" sz="2400" dirty="0" smtClean="0"/>
              <a:t>Sub-threshold PUF (in 36µm*50µm die footprint):</a:t>
            </a:r>
          </a:p>
          <a:p>
            <a:pPr lvl="2" eaLnBrk="1" hangingPunct="1"/>
            <a:r>
              <a:rPr lang="en-US" dirty="0" smtClean="0"/>
              <a:t>45nm CMOS technology, </a:t>
            </a:r>
            <a:r>
              <a:rPr lang="en-US" dirty="0" smtClean="0"/>
              <a:t>418 GEs</a:t>
            </a:r>
            <a:endParaRPr lang="en-US" dirty="0" smtClean="0"/>
          </a:p>
          <a:p>
            <a:pPr lvl="2" eaLnBrk="1" hangingPunct="1"/>
            <a:r>
              <a:rPr lang="en-US" dirty="0" smtClean="0"/>
              <a:t>65% less energy/cycle than super-threshold design</a:t>
            </a:r>
          </a:p>
          <a:p>
            <a:pPr lvl="2" eaLnBrk="1" hangingPunct="1"/>
            <a:r>
              <a:rPr lang="en-US" dirty="0" smtClean="0"/>
              <a:t>High uniqueness, no compromised reliability and security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3505200"/>
          <a:ext cx="7315200" cy="11125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57400"/>
                <a:gridCol w="2667000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Sub-threshold PUF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Super-threshold PUF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0.047µW @ 1MHz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136.4µW @ 1GHz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Energy/Cycle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0.047pJ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0.136pJ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内容占位符 2"/>
          <p:cNvSpPr txBox="1">
            <a:spLocks/>
          </p:cNvSpPr>
          <p:nvPr/>
        </p:nvSpPr>
        <p:spPr bwMode="auto">
          <a:xfrm>
            <a:off x="304800" y="4876800"/>
            <a:ext cx="8305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Future work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Chip fabrication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kern="0" dirty="0" smtClean="0"/>
              <a:t>Post-silicon validations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4343400" y="4724400"/>
          <a:ext cx="3809841" cy="1774825"/>
        </p:xfrm>
        <a:graphic>
          <a:graphicData uri="http://schemas.openxmlformats.org/presentationml/2006/ole">
            <p:oleObj spid="_x0000_s8193" name="Visio" r:id="rId3" imgW="3903328" imgH="1820153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8800" y="1905000"/>
            <a:ext cx="5635625" cy="6794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Backup Slides</a:t>
            </a:r>
            <a:endParaRPr lang="en-US" dirty="0"/>
          </a:p>
        </p:txBody>
      </p:sp>
      <p:pic>
        <p:nvPicPr>
          <p:cNvPr id="20483" name="Picture 5" descr="C:\Program Files\Microsoft Office\MEDIA\CAGCAT10\j019640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75" y="3063875"/>
            <a:ext cx="169545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209550"/>
            <a:ext cx="8504238" cy="679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Our Recent Research</a:t>
            </a:r>
            <a:endParaRPr lang="en-US" dirty="0"/>
          </a:p>
        </p:txBody>
      </p:sp>
      <p:sp>
        <p:nvSpPr>
          <p:cNvPr id="21507" name="Rectangle 11"/>
          <p:cNvSpPr txBox="1">
            <a:spLocks noChangeArrowheads="1"/>
          </p:cNvSpPr>
          <p:nvPr/>
        </p:nvSpPr>
        <p:spPr bwMode="auto">
          <a:xfrm>
            <a:off x="488950" y="912813"/>
            <a:ext cx="827405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5763" indent="-385763">
              <a:lnSpc>
                <a:spcPct val="93000"/>
              </a:lnSpc>
              <a:buFont typeface="Wingdings" pitchFamily="2" charset="2"/>
              <a:buChar char="l"/>
            </a:pPr>
            <a:r>
              <a:rPr lang="en-US" b="1" dirty="0"/>
              <a:t>Leakage power as side-channel information:</a:t>
            </a:r>
          </a:p>
          <a:p>
            <a:pPr marL="385763" indent="-385763">
              <a:lnSpc>
                <a:spcPct val="93000"/>
              </a:lnSpc>
            </a:pPr>
            <a:r>
              <a:rPr lang="en-US" dirty="0"/>
              <a:t>	“Leakage-Based Differential Power Analysis (LDPA) on Sub-90nm CMOS Cryptosystems,” by L. Lin and W. Burleson, In IEEE </a:t>
            </a:r>
            <a:r>
              <a:rPr lang="en-US" b="1" dirty="0"/>
              <a:t>ISCAS</a:t>
            </a:r>
            <a:r>
              <a:rPr lang="en-US" dirty="0"/>
              <a:t> 2008</a:t>
            </a:r>
            <a:r>
              <a:rPr lang="en-US" dirty="0" smtClean="0"/>
              <a:t>.</a:t>
            </a:r>
          </a:p>
          <a:p>
            <a:pPr marL="385763" indent="-385763">
              <a:lnSpc>
                <a:spcPct val="93000"/>
              </a:lnSpc>
            </a:pPr>
            <a:endParaRPr lang="en-US" dirty="0"/>
          </a:p>
          <a:p>
            <a:pPr marL="385763" indent="-385763">
              <a:lnSpc>
                <a:spcPct val="93000"/>
              </a:lnSpc>
              <a:buFont typeface="Wingdings" pitchFamily="2" charset="2"/>
              <a:buChar char="l"/>
            </a:pPr>
            <a:r>
              <a:rPr lang="en-US" b="1" dirty="0"/>
              <a:t>Process variation impacts on power analysis attacks:</a:t>
            </a:r>
          </a:p>
          <a:p>
            <a:pPr marL="385763" indent="-385763">
              <a:lnSpc>
                <a:spcPct val="93000"/>
              </a:lnSpc>
            </a:pPr>
            <a:r>
              <a:rPr lang="en-US" dirty="0"/>
              <a:t>	“Analysis and Mitigation of Process Variation Impacts on Power-Attack Tolerance,” by L. Lin and W. Burleson, In ACM/IEEE </a:t>
            </a:r>
            <a:r>
              <a:rPr lang="en-US" b="1" dirty="0"/>
              <a:t>DAC</a:t>
            </a:r>
            <a:r>
              <a:rPr lang="en-US" dirty="0"/>
              <a:t> 2009</a:t>
            </a:r>
            <a:r>
              <a:rPr lang="en-US" dirty="0" smtClean="0"/>
              <a:t>.</a:t>
            </a:r>
          </a:p>
          <a:p>
            <a:pPr marL="385763" indent="-385763">
              <a:lnSpc>
                <a:spcPct val="93000"/>
              </a:lnSpc>
            </a:pPr>
            <a:endParaRPr lang="en-US" dirty="0"/>
          </a:p>
          <a:p>
            <a:pPr marL="385763" indent="-385763">
              <a:lnSpc>
                <a:spcPct val="93000"/>
              </a:lnSpc>
              <a:buFont typeface="Wingdings" pitchFamily="2" charset="2"/>
              <a:buChar char="l"/>
            </a:pPr>
            <a:r>
              <a:rPr lang="en-US" b="1" dirty="0"/>
              <a:t>The concept and FPGA implementation of Trojan side-channels:</a:t>
            </a:r>
          </a:p>
          <a:p>
            <a:pPr marL="385763" indent="-385763">
              <a:lnSpc>
                <a:spcPct val="93000"/>
              </a:lnSpc>
            </a:pPr>
            <a:r>
              <a:rPr lang="en-US" dirty="0"/>
              <a:t>	“Trojan side-channels: lightweight hardware Trojans through side-channel engineering,” by L. Lin, M. Kasper, T. </a:t>
            </a:r>
            <a:r>
              <a:rPr lang="en-US" dirty="0" err="1"/>
              <a:t>Guneysu</a:t>
            </a:r>
            <a:r>
              <a:rPr lang="en-US" dirty="0"/>
              <a:t>, C. </a:t>
            </a:r>
            <a:r>
              <a:rPr lang="en-US" dirty="0" err="1"/>
              <a:t>Paar</a:t>
            </a:r>
            <a:r>
              <a:rPr lang="en-US" dirty="0"/>
              <a:t> and W. Burleson, In </a:t>
            </a:r>
            <a:r>
              <a:rPr lang="en-US" b="1" dirty="0"/>
              <a:t>CHES</a:t>
            </a:r>
            <a:r>
              <a:rPr lang="en-US" dirty="0"/>
              <a:t> 2009</a:t>
            </a:r>
            <a:r>
              <a:rPr lang="en-US" dirty="0" smtClean="0"/>
              <a:t>.</a:t>
            </a:r>
          </a:p>
          <a:p>
            <a:pPr marL="385763" indent="-385763">
              <a:lnSpc>
                <a:spcPct val="93000"/>
              </a:lnSpc>
            </a:pPr>
            <a:endParaRPr lang="en-US" dirty="0"/>
          </a:p>
          <a:p>
            <a:pPr marL="385763" indent="-385763">
              <a:lnSpc>
                <a:spcPct val="93000"/>
              </a:lnSpc>
              <a:buFont typeface="Wingdings" pitchFamily="2" charset="2"/>
              <a:buChar char="l"/>
            </a:pPr>
            <a:r>
              <a:rPr lang="en-US" b="1" dirty="0"/>
              <a:t>ASIC validation of Trojan side-channels:</a:t>
            </a:r>
          </a:p>
          <a:p>
            <a:pPr marL="385763" indent="-385763">
              <a:lnSpc>
                <a:spcPct val="93000"/>
              </a:lnSpc>
            </a:pPr>
            <a:r>
              <a:rPr lang="en-US" dirty="0"/>
              <a:t>	“MOLES: malicious off-chip leakage enabled by side-channels,” by L. Lin, W. Burleson and C. </a:t>
            </a:r>
            <a:r>
              <a:rPr lang="en-US" dirty="0" err="1"/>
              <a:t>Paar</a:t>
            </a:r>
            <a:r>
              <a:rPr lang="en-US" dirty="0"/>
              <a:t>, In ACM/IEEE </a:t>
            </a:r>
            <a:r>
              <a:rPr lang="en-US" b="1" dirty="0"/>
              <a:t>ICCAD</a:t>
            </a:r>
            <a:r>
              <a:rPr lang="en-US" dirty="0"/>
              <a:t> 2009</a:t>
            </a:r>
            <a:r>
              <a:rPr lang="en-US" dirty="0" smtClean="0"/>
              <a:t>.</a:t>
            </a:r>
          </a:p>
          <a:p>
            <a:pPr marL="385763" indent="-385763">
              <a:lnSpc>
                <a:spcPct val="93000"/>
              </a:lnSpc>
            </a:pPr>
            <a:endParaRPr lang="en-US" dirty="0"/>
          </a:p>
          <a:p>
            <a:pPr marL="385763" indent="-385763">
              <a:lnSpc>
                <a:spcPct val="93000"/>
              </a:lnSpc>
              <a:buFont typeface="Wingdings" pitchFamily="2" charset="2"/>
              <a:buChar char="l"/>
            </a:pPr>
            <a:r>
              <a:rPr lang="en-US" b="1" dirty="0"/>
              <a:t>ID and true random number generators:</a:t>
            </a:r>
          </a:p>
          <a:p>
            <a:pPr marL="385763" indent="-385763">
              <a:lnSpc>
                <a:spcPct val="93000"/>
              </a:lnSpc>
            </a:pPr>
            <a:r>
              <a:rPr lang="en-US" dirty="0"/>
              <a:t>	“Power-Up SRAM State as an Identifying Fingerprint and Source of True Random Numbers,” by D. Holcomb, Wayne P. Burleson, Kevin Fu, In IEEE </a:t>
            </a:r>
            <a:r>
              <a:rPr lang="en-US" b="1" dirty="0"/>
              <a:t>Transaction on Computers </a:t>
            </a:r>
            <a:r>
              <a:rPr lang="en-US" dirty="0"/>
              <a:t>58(9): 1198-1210, 2009.</a:t>
            </a:r>
          </a:p>
          <a:p>
            <a:pPr marL="385763" indent="-385763">
              <a:lnSpc>
                <a:spcPct val="93000"/>
              </a:lnSpc>
              <a:buClr>
                <a:schemeClr val="accent1"/>
              </a:buClr>
            </a:pPr>
            <a:endParaRPr lang="en-US" sz="1800" dirty="0"/>
          </a:p>
          <a:p>
            <a:pPr marL="385763" indent="-385763">
              <a:lnSpc>
                <a:spcPct val="93000"/>
              </a:lnSpc>
              <a:buClr>
                <a:schemeClr val="accent1"/>
              </a:buClr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 </a:t>
            </a:r>
            <a:br>
              <a:rPr lang="en-US" sz="1800" dirty="0"/>
            </a:br>
            <a:endParaRPr lang="en-US" altLang="zh-CN" sz="1800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Verayo</a:t>
            </a:r>
            <a:r>
              <a:rPr lang="en-US" dirty="0" smtClean="0"/>
              <a:t> PUF Products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Vera X512H (older/basic) arbiter PUF system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create finite dictionary of challenge response pairs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use only this dictionary to authenticate the PUF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Use each CRP once only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Vera M4H (new/improved) arbiter PUF system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ISO 14443 - 13.56 </a:t>
            </a:r>
            <a:r>
              <a:rPr lang="en-US" sz="2400" dirty="0" err="1" smtClean="0"/>
              <a:t>Mhz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Chip parameters can be read once only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Known parameters later used off-chip to predict correct responses to new challenges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This avoids finite dictionary of CRPs as in X512H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FPGA PUFs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"uses look up tables, registers, and memory”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IP (for ASIC or FPGA)</a:t>
            </a:r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Intrinsic-ID Products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sz="2800" dirty="0" smtClean="0"/>
              <a:t>“</a:t>
            </a:r>
            <a:r>
              <a:rPr lang="en-US" sz="2800" dirty="0" err="1" smtClean="0"/>
              <a:t>Quiddikey</a:t>
            </a:r>
            <a:r>
              <a:rPr lang="en-US" sz="2800" dirty="0" smtClean="0"/>
              <a:t>” - SRAM PUF IP</a:t>
            </a:r>
          </a:p>
          <a:p>
            <a:pPr lvl="1"/>
            <a:r>
              <a:rPr lang="en-US" sz="2400" dirty="0" smtClean="0"/>
              <a:t>Deliverables:</a:t>
            </a:r>
          </a:p>
          <a:p>
            <a:pPr lvl="2"/>
            <a:r>
              <a:rPr lang="en-US" dirty="0" smtClean="0"/>
              <a:t>VHDL RTL code</a:t>
            </a:r>
          </a:p>
          <a:p>
            <a:pPr lvl="2"/>
            <a:r>
              <a:rPr lang="en-US" dirty="0" smtClean="0"/>
              <a:t>Synthesized gate-level </a:t>
            </a:r>
            <a:r>
              <a:rPr lang="en-US" dirty="0" err="1" smtClean="0"/>
              <a:t>netlist</a:t>
            </a:r>
            <a:r>
              <a:rPr lang="en-US" dirty="0" smtClean="0"/>
              <a:t> </a:t>
            </a:r>
          </a:p>
          <a:p>
            <a:pPr lvl="1"/>
            <a:r>
              <a:rPr lang="en-US" sz="2400" dirty="0" smtClean="0"/>
              <a:t>No custom silicon sold</a:t>
            </a:r>
          </a:p>
          <a:p>
            <a:pPr lvl="1"/>
            <a:r>
              <a:rPr lang="en-US" sz="2400" dirty="0" smtClean="0"/>
              <a:t>They advertise performing advanced aging tests – tech node unclear</a:t>
            </a:r>
          </a:p>
          <a:p>
            <a:pPr lvl="1"/>
            <a:endParaRPr lang="en-US" sz="2400" dirty="0" smtClean="0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882420"/>
            <a:ext cx="5139193" cy="244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17774"/>
            <a:ext cx="3886200" cy="10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buClr>
                <a:schemeClr val="accent1"/>
              </a:buClr>
              <a:buFont typeface="Wingdings" pitchFamily="2" charset="2"/>
              <a:buChar char="l"/>
            </a:pPr>
            <a:endParaRPr lang="nl-NL" sz="2400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Outline</a:t>
            </a:r>
          </a:p>
        </p:txBody>
      </p:sp>
      <p:sp>
        <p:nvSpPr>
          <p:cNvPr id="5124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</a:t>
            </a:r>
          </a:p>
          <a:p>
            <a:pPr eaLnBrk="1" hangingPunct="1"/>
            <a:r>
              <a:rPr lang="en-US" dirty="0" smtClean="0"/>
              <a:t>PUF circuits design in sub-threshold</a:t>
            </a:r>
          </a:p>
          <a:p>
            <a:pPr eaLnBrk="1" hangingPunct="1"/>
            <a:r>
              <a:rPr lang="en-US" dirty="0" smtClean="0"/>
              <a:t>Design evaluation</a:t>
            </a:r>
          </a:p>
          <a:p>
            <a:pPr eaLnBrk="1" hangingPunct="1"/>
            <a:r>
              <a:rPr lang="en-US" dirty="0" smtClean="0"/>
              <a:t>Conclusion and future work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125" name="Text Box 16"/>
          <p:cNvSpPr txBox="1">
            <a:spLocks noChangeArrowheads="1"/>
          </p:cNvSpPr>
          <p:nvPr/>
        </p:nvSpPr>
        <p:spPr bwMode="auto">
          <a:xfrm>
            <a:off x="4587875" y="1544638"/>
            <a:ext cx="1506538" cy="3508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Introduction</a:t>
            </a:r>
          </a:p>
        </p:txBody>
      </p:sp>
      <p:sp>
        <p:nvSpPr>
          <p:cNvPr id="6147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228600" y="911225"/>
            <a:ext cx="8799512" cy="579437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Physical </a:t>
            </a:r>
            <a:r>
              <a:rPr lang="en-US" sz="2800" dirty="0" err="1" smtClean="0"/>
              <a:t>unclonable</a:t>
            </a:r>
            <a:r>
              <a:rPr lang="en-US" sz="2800" dirty="0" smtClean="0"/>
              <a:t> function (PUF)</a:t>
            </a:r>
          </a:p>
          <a:p>
            <a:pPr lvl="1"/>
            <a:r>
              <a:rPr lang="en-US" sz="2400" dirty="0" smtClean="0"/>
              <a:t>Unique challenge-response pairs (CRPs)</a:t>
            </a:r>
          </a:p>
          <a:p>
            <a:pPr lvl="1" eaLnBrk="1" hangingPunct="1"/>
            <a:r>
              <a:rPr lang="en-US" sz="2400" dirty="0" smtClean="0"/>
              <a:t>Process variations: difficult to model, control and replicate</a:t>
            </a:r>
          </a:p>
          <a:p>
            <a:pPr lvl="1" eaLnBrk="1" hangingPunct="1"/>
            <a:r>
              <a:rPr lang="en-US" sz="2400" dirty="0" smtClean="0"/>
              <a:t>Secure key storage and random number generation</a:t>
            </a:r>
          </a:p>
          <a:p>
            <a:pPr eaLnBrk="1" hangingPunct="1"/>
            <a:r>
              <a:rPr lang="en-US" sz="2800" dirty="0" smtClean="0"/>
              <a:t>PUF Implementations</a:t>
            </a:r>
          </a:p>
          <a:p>
            <a:pPr lvl="1" eaLnBrk="1" hangingPunct="1"/>
            <a:r>
              <a:rPr lang="en-US" sz="2400" dirty="0" smtClean="0"/>
              <a:t>First PUF: random speckle pattern of optical materials</a:t>
            </a:r>
          </a:p>
          <a:p>
            <a:pPr lvl="1" eaLnBrk="1" hangingPunct="1"/>
            <a:r>
              <a:rPr lang="en-US" sz="2400" dirty="0" smtClean="0"/>
              <a:t>Ring oscillator, delay arbiter or </a:t>
            </a:r>
            <a:r>
              <a:rPr lang="en-US" sz="2400" dirty="0" err="1" smtClean="0"/>
              <a:t>metastability</a:t>
            </a:r>
            <a:r>
              <a:rPr lang="en-US" sz="2400" dirty="0" smtClean="0"/>
              <a:t>-based circuits</a:t>
            </a:r>
          </a:p>
          <a:p>
            <a:pPr lvl="1" eaLnBrk="1" hangingPunct="1"/>
            <a:r>
              <a:rPr lang="en-US" sz="2400" dirty="0" smtClean="0"/>
              <a:t>Power-up states of SRAM and other memory chips</a:t>
            </a:r>
          </a:p>
          <a:p>
            <a:pPr eaLnBrk="1" hangingPunct="1"/>
            <a:r>
              <a:rPr lang="en-US" sz="2800" dirty="0" smtClean="0"/>
              <a:t>Affordable security for low-power applications</a:t>
            </a:r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5410200"/>
            <a:ext cx="1444625" cy="7556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5105400"/>
            <a:ext cx="10668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ts1.mm.bing.net/images/thumbnail.aspx?q=188063887304&amp;id=1002045ab6ef05459744cf499e197684&amp;url=http%3a%2f%2fwww.turtlelane.org%2fimages%2fcharlie_card_l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5334000"/>
            <a:ext cx="1524000" cy="895350"/>
          </a:xfrm>
          <a:prstGeom prst="rect">
            <a:avLst/>
          </a:prstGeom>
          <a:noFill/>
        </p:spPr>
      </p:pic>
      <p:pic>
        <p:nvPicPr>
          <p:cNvPr id="2" name="Picture 2" descr="http://t0.gstatic.com/images?q=tbn:ANd9GcROUCc1fWCBXrXP9QVAhQ-ZRPG9-MF65S5EuxK7uicn-PtxrIE&amp;t=1&amp;usg=__zC6C94-DN30YeHmSUOwRNfQfPZ4=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5334000"/>
            <a:ext cx="1219200" cy="84582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Design Goals</a:t>
            </a: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4525963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Power</a:t>
            </a:r>
            <a:r>
              <a:rPr lang="en-US" sz="2800" dirty="0" smtClean="0"/>
              <a:t>: RFID Gen2, &lt;1.28MHz, 1-5uW, &lt;2000GEs</a:t>
            </a:r>
          </a:p>
          <a:p>
            <a:pPr eaLnBrk="1" hangingPunct="1"/>
            <a:r>
              <a:rPr lang="en-US" sz="2800" b="1" dirty="0" smtClean="0"/>
              <a:t>Uniqueness</a:t>
            </a:r>
            <a:r>
              <a:rPr lang="en-US" sz="2800" dirty="0" smtClean="0"/>
              <a:t>: the independence of PUF responses to the same challenge. ~ 50%</a:t>
            </a:r>
          </a:p>
          <a:p>
            <a:pPr eaLnBrk="1" hangingPunct="1"/>
            <a:r>
              <a:rPr lang="en-US" sz="2800" b="1" dirty="0" smtClean="0"/>
              <a:t>Reliability</a:t>
            </a:r>
            <a:r>
              <a:rPr lang="en-US" sz="2800" dirty="0" smtClean="0"/>
              <a:t>: the consistency of PUF CRPs with respect to dynamic environment variations. ~100%</a:t>
            </a:r>
          </a:p>
          <a:p>
            <a:pPr eaLnBrk="1" hangingPunct="1"/>
            <a:r>
              <a:rPr lang="en-US" sz="2800" b="1" dirty="0" smtClean="0"/>
              <a:t>Security</a:t>
            </a:r>
            <a:r>
              <a:rPr lang="en-US" sz="2800" dirty="0" smtClean="0"/>
              <a:t>: the resistance against various attacks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400" dirty="0" smtClean="0"/>
              <a:t>PUF can inherently resist invasive attacks and reverse engineering, which will change the physical properties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400" dirty="0" smtClean="0"/>
              <a:t>But still attackable by non-invasive modeling attacks and physical implementation attacks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Arbiter PUF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4525963"/>
          </a:xfrm>
        </p:spPr>
        <p:txBody>
          <a:bodyPr/>
          <a:lstStyle/>
          <a:p>
            <a:r>
              <a:rPr lang="en-US" sz="2800" dirty="0" smtClean="0"/>
              <a:t>Conventional arbiter PUF (</a:t>
            </a:r>
            <a:r>
              <a:rPr lang="en-US" sz="2800" dirty="0" err="1" smtClean="0"/>
              <a:t>Devadas</a:t>
            </a:r>
            <a:r>
              <a:rPr lang="en-US" sz="2800" dirty="0" smtClean="0"/>
              <a:t> </a:t>
            </a:r>
            <a:r>
              <a:rPr lang="en-US" sz="2800" i="1" dirty="0" smtClean="0"/>
              <a:t>et al</a:t>
            </a:r>
            <a:r>
              <a:rPr lang="en-US" sz="2800" dirty="0" smtClean="0"/>
              <a:t>., MIT)</a:t>
            </a:r>
          </a:p>
          <a:p>
            <a:pPr lvl="1"/>
            <a:r>
              <a:rPr lang="en-US" sz="2400" dirty="0" smtClean="0"/>
              <a:t>Two pulses race on two delay paths</a:t>
            </a:r>
          </a:p>
          <a:p>
            <a:pPr lvl="1"/>
            <a:r>
              <a:rPr lang="en-US" sz="2400" dirty="0" smtClean="0"/>
              <a:t>N bits challenges on n stages: swap or not?</a:t>
            </a:r>
          </a:p>
          <a:p>
            <a:pPr lvl="1"/>
            <a:r>
              <a:rPr lang="en-US" sz="2400" dirty="0" smtClean="0"/>
              <a:t>An arbiter to decide the faster pulse (edge triggered)</a:t>
            </a:r>
          </a:p>
          <a:p>
            <a:r>
              <a:rPr lang="en-US" sz="2800" dirty="0" smtClean="0"/>
              <a:t>High uniqueness: random gate/interconnect delays on two paths due to process variations</a:t>
            </a:r>
          </a:p>
          <a:p>
            <a:r>
              <a:rPr lang="en-US" sz="2800" dirty="0" smtClean="0"/>
              <a:t>High reliability: “common-mode” environment variation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16A6-7170-49D5-8AA0-CDDB4BAD19C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" descr="C:\Lang\Study\Research\ISLPED2010\SECSI2010-final\PU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8588" y="4640263"/>
            <a:ext cx="6192837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Why Sub-threshold PUF?</a:t>
            </a:r>
          </a:p>
        </p:txBody>
      </p:sp>
      <p:sp>
        <p:nvSpPr>
          <p:cNvPr id="9219" name="内容占位符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953000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b="1" u="sng" dirty="0" smtClean="0"/>
              <a:t>Pros</a:t>
            </a:r>
            <a:r>
              <a:rPr lang="en-US" dirty="0" smtClean="0"/>
              <a:t>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1. Reduced power consumption to enable security in low-power applications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2. Increased process variation sensitivity that leads to higher uniqueness and randomness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b="1" u="sng" dirty="0" smtClean="0"/>
              <a:t>Cons</a:t>
            </a:r>
            <a:endParaRPr lang="en-US" dirty="0" smtClean="0"/>
          </a:p>
          <a:p>
            <a:pPr marL="971550" lvl="1" indent="-514350" eaLnBrk="1" hangingPunct="1">
              <a:buFont typeface="Wingdings" pitchFamily="2" charset="2"/>
              <a:buAutoNum type="arabicPeriod"/>
            </a:pPr>
            <a:r>
              <a:rPr lang="en-US" dirty="0" smtClean="0"/>
              <a:t>Circuits need to be modified for extreme voltage scaling</a:t>
            </a:r>
          </a:p>
          <a:p>
            <a:pPr marL="971550" lvl="1" indent="-514350" eaLnBrk="1" hangingPunct="1">
              <a:buFont typeface="Wingdings" pitchFamily="2" charset="2"/>
              <a:buAutoNum type="arabicPeriod"/>
            </a:pPr>
            <a:r>
              <a:rPr lang="en-US" dirty="0" smtClean="0"/>
              <a:t>Potentially lower reliability and reduced noise margin 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Sub-</a:t>
            </a:r>
            <a:r>
              <a:rPr lang="en-US" dirty="0" err="1" smtClean="0"/>
              <a:t>th</a:t>
            </a:r>
            <a:r>
              <a:rPr lang="en-US" dirty="0" smtClean="0"/>
              <a:t> PUF Design</a:t>
            </a:r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>
          <a:xfrm>
            <a:off x="306388" y="784225"/>
            <a:ext cx="8586787" cy="531177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Design methodology</a:t>
            </a:r>
          </a:p>
          <a:p>
            <a:pPr lvl="1" eaLnBrk="1" hangingPunct="1"/>
            <a:r>
              <a:rPr lang="en-US" sz="2400" dirty="0" smtClean="0"/>
              <a:t>45nm CMOS PTM mode, process variations based ITRS</a:t>
            </a:r>
            <a:endParaRPr lang="en-US" dirty="0" smtClean="0"/>
          </a:p>
          <a:p>
            <a:pPr lvl="1" eaLnBrk="1" hangingPunct="1"/>
            <a:r>
              <a:rPr lang="en-US" sz="2400" dirty="0" smtClean="0"/>
              <a:t>Interconnect model: post-layout </a:t>
            </a:r>
            <a:r>
              <a:rPr lang="en-US" sz="2400" dirty="0" err="1" smtClean="0"/>
              <a:t>parasitics</a:t>
            </a:r>
            <a:r>
              <a:rPr lang="en-US" sz="2400" dirty="0" smtClean="0"/>
              <a:t> extraction</a:t>
            </a:r>
          </a:p>
          <a:p>
            <a:pPr eaLnBrk="1" hangingPunct="1"/>
            <a:r>
              <a:rPr lang="en-US" sz="2800" dirty="0" smtClean="0"/>
              <a:t>Circuit optimizations</a:t>
            </a:r>
          </a:p>
          <a:p>
            <a:pPr lvl="1" eaLnBrk="1" hangingPunct="1"/>
            <a:r>
              <a:rPr lang="en-US" sz="2400" dirty="0" smtClean="0"/>
              <a:t>Stage circuit: gate input ordering to mitigate delay un-matching problems at each stage</a:t>
            </a:r>
          </a:p>
          <a:p>
            <a:pPr lvl="1"/>
            <a:r>
              <a:rPr lang="en-US" sz="2400" dirty="0" smtClean="0"/>
              <a:t>Arbiter circuit: SR-latches with symmetric competitions </a:t>
            </a:r>
          </a:p>
          <a:p>
            <a:pPr lvl="1" eaLnBrk="1" hangingPunct="1"/>
            <a:endParaRPr lang="en-US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14800"/>
            <a:ext cx="4164693" cy="2667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886200"/>
            <a:ext cx="4953000" cy="2971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Optimizing PDP</a:t>
            </a:r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How to choose the supply voltage?</a:t>
            </a:r>
          </a:p>
          <a:p>
            <a:pPr lvl="1" eaLnBrk="1" hangingPunct="1"/>
            <a:r>
              <a:rPr lang="en-US" sz="2400" dirty="0" smtClean="0"/>
              <a:t>Low voltage reduces power</a:t>
            </a:r>
          </a:p>
          <a:p>
            <a:pPr lvl="1" eaLnBrk="1" hangingPunct="1"/>
            <a:r>
              <a:rPr lang="en-US" sz="2400" dirty="0" smtClean="0"/>
              <a:t>Low voltage increases stage delay</a:t>
            </a:r>
          </a:p>
          <a:p>
            <a:pPr lvl="1" eaLnBrk="1" hangingPunct="1"/>
            <a:r>
              <a:rPr lang="en-US" sz="2400" dirty="0" smtClean="0"/>
              <a:t>Low voltage increases delay variations under process variations, which is good for PUF uniqueness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5998" y="3155385"/>
            <a:ext cx="4605802" cy="32454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Evaluation: Uniqueness</a:t>
            </a:r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>
          <a:xfrm>
            <a:off x="152400" y="939800"/>
            <a:ext cx="8837612" cy="4089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Unbiased interconnects on PUF stage can reduce uniqueness</a:t>
            </a:r>
          </a:p>
          <a:p>
            <a:pPr eaLnBrk="1" hangingPunct="1"/>
            <a:r>
              <a:rPr lang="en-US" sz="2800" dirty="0" smtClean="0"/>
              <a:t>Methods</a:t>
            </a:r>
          </a:p>
          <a:p>
            <a:pPr lvl="1"/>
            <a:r>
              <a:rPr lang="en-US" sz="2400" dirty="0" smtClean="0"/>
              <a:t>Give 25 challenges to 40 16-stage PUF instances</a:t>
            </a:r>
          </a:p>
          <a:p>
            <a:pPr lvl="1"/>
            <a:r>
              <a:rPr lang="en-US" sz="2400" dirty="0" smtClean="0"/>
              <a:t>Calculate the Hamming distance (HD) of the response bits of each PUF pair</a:t>
            </a:r>
          </a:p>
          <a:p>
            <a:pPr lvl="1"/>
            <a:r>
              <a:rPr lang="en-US" sz="2400" dirty="0" smtClean="0"/>
              <a:t>Uniqueness=HD / 25</a:t>
            </a:r>
          </a:p>
          <a:p>
            <a:r>
              <a:rPr lang="en-US" sz="2800" dirty="0" smtClean="0"/>
              <a:t>Results:</a:t>
            </a:r>
          </a:p>
          <a:p>
            <a:pPr lvl="1"/>
            <a:r>
              <a:rPr lang="en-US" sz="2400" dirty="0" smtClean="0"/>
              <a:t>sub-</a:t>
            </a:r>
            <a:r>
              <a:rPr lang="en-US" sz="2400" dirty="0" err="1" smtClean="0"/>
              <a:t>th</a:t>
            </a:r>
            <a:r>
              <a:rPr lang="en-US" sz="2400" dirty="0" smtClean="0"/>
              <a:t>: 50.08%</a:t>
            </a:r>
          </a:p>
          <a:p>
            <a:pPr lvl="1"/>
            <a:r>
              <a:rPr lang="en-US" sz="2400" dirty="0" smtClean="0"/>
              <a:t>super-</a:t>
            </a:r>
            <a:r>
              <a:rPr lang="en-US" sz="2400" dirty="0" err="1" smtClean="0"/>
              <a:t>th</a:t>
            </a:r>
            <a:r>
              <a:rPr lang="en-US" sz="2400" dirty="0" smtClean="0"/>
              <a:t>: 47.36%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969" y="3276600"/>
            <a:ext cx="500303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LPED_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ISLPED_Template</Template>
  <TotalTime>370</TotalTime>
  <Words>756</Words>
  <Application>Microsoft Office PowerPoint</Application>
  <PresentationFormat>全屏显示(4:3)</PresentationFormat>
  <Paragraphs>138</Paragraphs>
  <Slides>16</Slides>
  <Notes>6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8" baseType="lpstr">
      <vt:lpstr>ISLPED_Template</vt:lpstr>
      <vt:lpstr>Microsoft Office Visio Drawing</vt:lpstr>
      <vt:lpstr>幻灯片 1</vt:lpstr>
      <vt:lpstr>Outline</vt:lpstr>
      <vt:lpstr>Introduction</vt:lpstr>
      <vt:lpstr>Design Goals</vt:lpstr>
      <vt:lpstr>Arbiter PUF</vt:lpstr>
      <vt:lpstr>Why Sub-threshold PUF?</vt:lpstr>
      <vt:lpstr>Sub-th PUF Design</vt:lpstr>
      <vt:lpstr>Optimizing PDP</vt:lpstr>
      <vt:lpstr>Evaluation: Uniqueness</vt:lpstr>
      <vt:lpstr>Evaluation: Reliability</vt:lpstr>
      <vt:lpstr>Evaluation: Security</vt:lpstr>
      <vt:lpstr>Conclusive Results</vt:lpstr>
      <vt:lpstr>Backup Slides</vt:lpstr>
      <vt:lpstr>Our Recent Research</vt:lpstr>
      <vt:lpstr>Verayo PUF Products </vt:lpstr>
      <vt:lpstr>Intrinsic-ID Products</vt:lpstr>
    </vt:vector>
  </TitlesOfParts>
  <Company>Sony Electronics,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llin</dc:creator>
  <cp:lastModifiedBy>llin</cp:lastModifiedBy>
  <cp:revision>54</cp:revision>
  <dcterms:created xsi:type="dcterms:W3CDTF">2010-07-24T18:14:40Z</dcterms:created>
  <dcterms:modified xsi:type="dcterms:W3CDTF">2010-08-17T01:28:59Z</dcterms:modified>
</cp:coreProperties>
</file>